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5" r:id="rId6"/>
    <p:sldId id="276" r:id="rId7"/>
    <p:sldId id="277" r:id="rId8"/>
    <p:sldId id="278" r:id="rId9"/>
    <p:sldId id="279" r:id="rId10"/>
    <p:sldId id="280" r:id="rId11"/>
    <p:sldId id="283" r:id="rId12"/>
    <p:sldId id="264" r:id="rId13"/>
    <p:sldId id="282" r:id="rId14"/>
    <p:sldId id="270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6634"/>
    <a:srgbClr val="41B234"/>
    <a:srgbClr val="CA7B46"/>
    <a:srgbClr val="C6733A"/>
    <a:srgbClr val="FF9900"/>
    <a:srgbClr val="CB804E"/>
    <a:srgbClr val="B29669"/>
    <a:srgbClr val="69B271"/>
    <a:srgbClr val="B26986"/>
    <a:srgbClr val="B23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D9BF2-622D-433D-B581-F8A316D8B1FB}" v="271" dt="2024-12-04T14:29:47.739"/>
    <p1510:client id="{2A9391C3-0121-499B-9478-2392F60C5CCB}" v="381" dt="2024-12-03T17:36:19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03994065959145E-2"/>
          <c:y val="2.2015032211882606E-2"/>
          <c:w val="0.95921098177945152"/>
          <c:h val="0.79707229778095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MRR</c:v>
                </c:pt>
              </c:strCache>
            </c:strRef>
          </c:tx>
          <c:spPr>
            <a:solidFill>
              <a:srgbClr val="CB804E"/>
            </a:solidFill>
            <a:ln>
              <a:noFill/>
            </a:ln>
            <a:effectLst/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0.3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FCD-4648-B47D-E89C198CF6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Lucene BM25</c:v>
                </c:pt>
                <c:pt idx="1">
                  <c:v>L5 large</c:v>
                </c:pt>
                <c:pt idx="2">
                  <c:v>MiniLM L6</c:v>
                </c:pt>
                <c:pt idx="3">
                  <c:v>MiniLM L12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0.52</c:v>
                </c:pt>
                <c:pt idx="1">
                  <c:v>0.34</c:v>
                </c:pt>
                <c:pt idx="2">
                  <c:v>0.6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1C-49C6-BAEC-D5D75DDEDB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NDCG@5</c:v>
                </c:pt>
              </c:strCache>
            </c:strRef>
          </c:tx>
          <c:spPr>
            <a:solidFill>
              <a:srgbClr val="69B271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-5.634793920722886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CD-4648-B47D-E89C198CF61D}"/>
                </c:ext>
              </c:extLst>
            </c:dLbl>
            <c:dLbl>
              <c:idx val="3"/>
              <c:layout>
                <c:manualLayout>
                  <c:x val="1.2469652700717403E-4"/>
                  <c:y val="6.27347784583159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CD-4648-B47D-E89C198CF6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Lucene BM25</c:v>
                </c:pt>
                <c:pt idx="1">
                  <c:v>L5 large</c:v>
                </c:pt>
                <c:pt idx="2">
                  <c:v>MiniLM L6</c:v>
                </c:pt>
                <c:pt idx="3">
                  <c:v>MiniLM L12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0.93</c:v>
                </c:pt>
                <c:pt idx="1">
                  <c:v>0.99</c:v>
                </c:pt>
                <c:pt idx="2">
                  <c:v>0.97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1C-49C6-BAEC-D5D75DDEDB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NDCG@15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70C0"/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Lucene BM25</c:v>
                </c:pt>
                <c:pt idx="1">
                  <c:v>L5 large</c:v>
                </c:pt>
                <c:pt idx="2">
                  <c:v>MiniLM L6</c:v>
                </c:pt>
                <c:pt idx="3">
                  <c:v>MiniLM L12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0.68</c:v>
                </c:pt>
                <c:pt idx="1">
                  <c:v>0.73</c:v>
                </c:pt>
                <c:pt idx="2">
                  <c:v>0.71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1C-49C6-BAEC-D5D75DDEDB6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MAP@15</c:v>
                </c:pt>
              </c:strCache>
            </c:strRef>
          </c:tx>
          <c:spPr>
            <a:solidFill>
              <a:srgbClr val="B2698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3139929635189404E-17"/>
                  <c:y val="8.45219088108432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CD-4648-B47D-E89C198CF61D}"/>
                </c:ext>
              </c:extLst>
            </c:dLbl>
            <c:dLbl>
              <c:idx val="1"/>
              <c:layout>
                <c:manualLayout>
                  <c:x val="1.1765571270363998E-3"/>
                  <c:y val="-2.2539175682891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CD-4648-B47D-E89C198CF61D}"/>
                </c:ext>
              </c:extLst>
            </c:dLbl>
            <c:dLbl>
              <c:idx val="2"/>
              <c:layout>
                <c:manualLayout>
                  <c:x val="1.1765571270364861E-3"/>
                  <c:y val="5.634793920722886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CD-4648-B47D-E89C198CF6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Lucene BM25</c:v>
                </c:pt>
                <c:pt idx="1">
                  <c:v>L5 large</c:v>
                </c:pt>
                <c:pt idx="2">
                  <c:v>MiniLM L6</c:v>
                </c:pt>
                <c:pt idx="3">
                  <c:v>MiniLM L12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0.75</c:v>
                </c:pt>
                <c:pt idx="2">
                  <c:v>0.74</c:v>
                </c:pt>
                <c:pt idx="3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CD-4648-B47D-E89C198C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10"/>
        <c:axId val="1123024575"/>
        <c:axId val="1123027071"/>
      </c:barChart>
      <c:catAx>
        <c:axId val="11230245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027071"/>
        <c:crosses val="autoZero"/>
        <c:auto val="1"/>
        <c:lblAlgn val="ctr"/>
        <c:lblOffset val="100"/>
        <c:tickMarkSkip val="1"/>
        <c:noMultiLvlLbl val="0"/>
      </c:catAx>
      <c:valAx>
        <c:axId val="1123027071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>
            <a:outerShdw dist="50800" dir="5400000" sx="101000" sy="101000" algn="ctr" rotWithShape="0">
              <a:srgbClr val="000000">
                <a:alpha val="43137"/>
              </a:srgb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02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58675904462079"/>
          <c:y val="0.92215110698188674"/>
          <c:w val="0.4826480984335485"/>
          <c:h val="7.7848893018113194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E9D3B5D-F2C5-449F-B30A-27A9999AD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0D3F43-CD7B-4D96-88B4-146F68663F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3AD81-D65C-460E-8493-6E07E8C000D3}" type="datetime1">
              <a:rPr lang="it-IT" smtClean="0"/>
              <a:t>05/12/2024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24ADF7-B6C7-4B21-8B93-9608447B9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8945A8-73F3-4A8C-A65A-21FA52DA56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5429-537D-4B31-9A86-408259BFC8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277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5FA9-13D2-412F-849D-8718432A981A}" type="datetime1">
              <a:rPr lang="it-IT" smtClean="0"/>
              <a:pPr/>
              <a:t>05/12/2024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462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9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26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671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7931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9766-6BC7-3D4A-2A8B-CCCC4D75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09624F-657B-76F3-6E4A-8C0593B67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FCA65C4-27A1-C1A3-4099-64E034CD8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914D32-6889-6FB2-B120-8AAED86A6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022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086B-7F97-0877-5FE8-360487A0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F53ACB-0A60-7FD1-557E-886C04B5E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115F6BA-2516-0761-8995-A6204448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2ECC68-D84D-3FFF-423B-C98445D16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7408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710B4-037A-638B-3B49-AAAFFC68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661E3B-A682-A3CE-FED2-65140B7AA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ECB077-B2CA-FE13-EEA1-48ECDFACD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21FAAE-EA7B-FD33-884A-36BC0B38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091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59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AC63A-B9D1-C818-B7DD-A7284E7C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DFD147-5491-D3A1-F16B-694DBFC69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90D972B-8319-6379-2321-612438F54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EAA2F3-8FA2-FFCC-22B7-5A81E1AD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623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it-IT" noProof="0" smtClean="0"/>
              <a:t>‹N›</a:t>
            </a:fld>
            <a:endParaRPr lang="it-IT" noProof="0"/>
          </a:p>
        </p:txBody>
      </p:sp>
      <p:sp useBgFill="1">
        <p:nvSpPr>
          <p:cNvPr id="5" name="Rettangolo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 useBgFill="1">
        <p:nvSpPr>
          <p:cNvPr id="7" name="Rettangolo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it-IT" sz="4000" noProof="0">
                <a:solidFill>
                  <a:schemeClr val="tx2">
                    <a:alpha val="75000"/>
                  </a:schemeClr>
                </a:solidFill>
              </a:rPr>
              <a:t>Fare clic per modificare lo stile del titolo dello schema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>
                <a:solidFill>
                  <a:schemeClr val="tx2"/>
                </a:solidFill>
              </a:rPr>
              <a:t>sottotitolo</a:t>
            </a: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5" name="Segnaposto contenuto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tangolo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Titolo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immagine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1" name="Segnaposto piè di pagina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tangolo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Titolo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contenuto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d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tangolo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" name="Titolo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immagine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5" name="Segnaposto immagine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1" name="Segnaposto piè di pagina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tangolo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t-IT" noProof="0"/>
          </a:p>
        </p:txBody>
      </p:sp>
      <p:sp>
        <p:nvSpPr>
          <p:cNvPr id="6" name="Titolo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data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4" name="Segnaposto immagine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piè di pagina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5" name="Segnaposto immagine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it-IT" sz="4000" noProof="0"/>
              <a:t>Fare clic per modificare lo stile del titolo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it-IT" sz="1600" noProof="0"/>
              <a:t>Fare clic per modificare lo stile del sottotitolo dello schema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fi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ell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sz="1600" noProof="0"/>
              <a:t>Fare clic per modificare lo stile del sottotitolo dello schema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immagine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Testo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17" y="926699"/>
            <a:ext cx="3595723" cy="2457610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rtl="0"/>
            <a:r>
              <a:rPr lang="it-IT"/>
              <a:t>Motore di Ricerca per Tabelle Scientifiche HTML</a:t>
            </a:r>
          </a:p>
        </p:txBody>
      </p:sp>
      <p:pic>
        <p:nvPicPr>
          <p:cNvPr id="8" name="Segnaposto immagine 7" descr="Immagine di alberi, all'aperto, foresta, natura, nebbia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B00329-18AC-D13B-400C-5A9FED71E9F5}"/>
              </a:ext>
            </a:extLst>
          </p:cNvPr>
          <p:cNvSpPr txBox="1"/>
          <p:nvPr/>
        </p:nvSpPr>
        <p:spPr>
          <a:xfrm>
            <a:off x="81735" y="5492416"/>
            <a:ext cx="4301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Team </a:t>
            </a:r>
            <a:r>
              <a:rPr lang="it-IT" err="1"/>
              <a:t>Forest</a:t>
            </a:r>
            <a:endParaRPr lang="it-IT"/>
          </a:p>
          <a:p>
            <a:endParaRPr lang="it-IT" dirty="0"/>
          </a:p>
          <a:p>
            <a:r>
              <a:rPr lang="it-IT" sz="1400"/>
              <a:t>Mattia </a:t>
            </a:r>
            <a:r>
              <a:rPr lang="it-IT" sz="1400" err="1"/>
              <a:t>Micaloni</a:t>
            </a:r>
            <a:r>
              <a:rPr lang="it-IT" sz="1400"/>
              <a:t>, Carlo Proserpio, Alessandro Di Girolamo</a:t>
            </a:r>
          </a:p>
        </p:txBody>
      </p:sp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ACD95-2E1A-8194-E12A-6086413AC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9AE802A-B28C-D060-E770-5E6D594EFA7A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7F485583-5D18-8220-8317-36C7D981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solidFill>
                  <a:schemeClr val="accent1">
                    <a:lumMod val="50000"/>
                    <a:alpha val="75000"/>
                  </a:schemeClr>
                </a:solidFill>
              </a:rPr>
              <a:t>Considerazioni Finali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53313B-59EB-FDF9-5C43-DC89AEBC26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F230F9-6CA0-D710-0913-0D2DB60E5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892DC8-3BF6-EA1C-946D-97B0ECB7D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10</a:t>
            </a:fld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628C45-0870-D914-528F-6B44E41C7B17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35D8E-E8FF-0B28-C1CA-53407F406726}"/>
              </a:ext>
            </a:extLst>
          </p:cNvPr>
          <p:cNvSpPr txBox="1"/>
          <p:nvPr/>
        </p:nvSpPr>
        <p:spPr>
          <a:xfrm>
            <a:off x="1044054" y="1909117"/>
            <a:ext cx="10309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Form nel client per separare argomento, dataset, termini chiave etc.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Assegnare un peso a ogni campo della </a:t>
            </a: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form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 usare durante l’</a:t>
            </a: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embedding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della query. I pesi potrebbero essere assegnati dall’utente tramite uno slider per ogni campo.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76AAC0-AAEE-B3D0-8F0D-0B486BD63054}"/>
              </a:ext>
            </a:extLst>
          </p:cNvPr>
          <p:cNvSpPr txBox="1"/>
          <p:nvPr/>
        </p:nvSpPr>
        <p:spPr>
          <a:xfrm>
            <a:off x="1044055" y="3680988"/>
            <a:ext cx="1030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Scelta dei pesi nell’</a:t>
            </a:r>
            <a:r>
              <a:rPr lang="it-IT" sz="2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embedding</a:t>
            </a: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pesato delle tabelle.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29380D-F7CB-5093-87BB-DB99A08FC615}"/>
              </a:ext>
            </a:extLst>
          </p:cNvPr>
          <p:cNvSpPr txBox="1"/>
          <p:nvPr/>
        </p:nvSpPr>
        <p:spPr>
          <a:xfrm>
            <a:off x="1044054" y="4336507"/>
            <a:ext cx="10309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Fine tuning dei modelli sul nostro dataset.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Gestire manualmente il troncamento dei token nella fase </a:t>
            </a:r>
          </a:p>
          <a:p>
            <a:pPr>
              <a:buClr>
                <a:schemeClr val="bg1"/>
              </a:buClr>
            </a:pP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</a:t>
            </a:r>
            <a:r>
              <a:rPr lang="it-IT" sz="2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pre-embedding</a:t>
            </a: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delle tabelle (dovuta a limiti del modello)</a:t>
            </a:r>
          </a:p>
        </p:txBody>
      </p:sp>
    </p:spTree>
    <p:extLst>
      <p:ext uri="{BB962C8B-B14F-4D97-AF65-F5344CB8AC3E}">
        <p14:creationId xmlns:p14="http://schemas.microsoft.com/office/powerpoint/2010/main" val="16798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/>
          <a:lstStyle/>
          <a:p>
            <a:pPr rtl="0"/>
            <a:r>
              <a:rPr lang="it-IT" b="1" dirty="0"/>
              <a:t>Grazie</a:t>
            </a:r>
          </a:p>
        </p:txBody>
      </p:sp>
      <p:pic>
        <p:nvPicPr>
          <p:cNvPr id="16" name="Segnaposto immagine 5" descr="foresta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Segnaposto data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  <a:p>
            <a:pPr rtl="0"/>
            <a:endParaRPr lang="it-IT"/>
          </a:p>
        </p:txBody>
      </p:sp>
      <p:sp>
        <p:nvSpPr>
          <p:cNvPr id="43" name="Segnaposto numero diapositiva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F04E69E-4FD6-A9E3-0773-10B1092D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70246"/>
            <a:ext cx="3364358" cy="2483891"/>
          </a:xfrm>
        </p:spPr>
        <p:txBody>
          <a:bodyPr>
            <a:normAutofit fontScale="92500" lnSpcReduction="20000"/>
          </a:bodyPr>
          <a:lstStyle/>
          <a:p>
            <a:r>
              <a:rPr lang="it-IT" sz="3000" b="1" dirty="0"/>
              <a:t>Team </a:t>
            </a:r>
            <a:r>
              <a:rPr lang="it-IT" sz="3000" b="1" dirty="0" err="1"/>
              <a:t>Forest</a:t>
            </a:r>
            <a:endParaRPr lang="it-IT" sz="3000" b="1" dirty="0"/>
          </a:p>
          <a:p>
            <a:endParaRPr lang="it-IT" dirty="0"/>
          </a:p>
          <a:p>
            <a:r>
              <a:rPr lang="it-IT" sz="2400"/>
              <a:t>Mattia </a:t>
            </a:r>
            <a:r>
              <a:rPr lang="it-IT" sz="2400" err="1"/>
              <a:t>Micaloni</a:t>
            </a:r>
            <a:endParaRPr lang="it-IT" dirty="0"/>
          </a:p>
          <a:p>
            <a:r>
              <a:rPr lang="it-IT" sz="2400"/>
              <a:t>Carlo Proserpio</a:t>
            </a:r>
            <a:endParaRPr lang="it-IT" dirty="0"/>
          </a:p>
          <a:p>
            <a:r>
              <a:rPr lang="it-IT" sz="2400"/>
              <a:t>Alessandro Di Girolamo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/>
          <a:lstStyle/>
          <a:p>
            <a:pPr algn="ctr" rtl="0"/>
            <a:r>
              <a:rPr lang="it-IT" b="1" dirty="0">
                <a:solidFill>
                  <a:schemeClr val="tx1">
                    <a:alpha val="75000"/>
                  </a:schemeClr>
                </a:solidFill>
              </a:rPr>
              <a:t>Analisi e pulizia dei dati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3A3CB281-FC28-410A-93F9-208657F5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066143"/>
              </p:ext>
            </p:extLst>
          </p:nvPr>
        </p:nvGraphicFramePr>
        <p:xfrm>
          <a:off x="1860816" y="1884782"/>
          <a:ext cx="8470368" cy="3741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823456">
                  <a:extLst>
                    <a:ext uri="{9D8B030D-6E8A-4147-A177-3AD203B41FA5}">
                      <a16:colId xmlns:a16="http://schemas.microsoft.com/office/drawing/2014/main" val="974205831"/>
                    </a:ext>
                  </a:extLst>
                </a:gridCol>
                <a:gridCol w="2823456">
                  <a:extLst>
                    <a:ext uri="{9D8B030D-6E8A-4147-A177-3AD203B41FA5}">
                      <a16:colId xmlns:a16="http://schemas.microsoft.com/office/drawing/2014/main" val="1960624298"/>
                    </a:ext>
                  </a:extLst>
                </a:gridCol>
                <a:gridCol w="2823456">
                  <a:extLst>
                    <a:ext uri="{9D8B030D-6E8A-4147-A177-3AD203B41FA5}">
                      <a16:colId xmlns:a16="http://schemas.microsoft.com/office/drawing/2014/main" val="1744632408"/>
                    </a:ext>
                  </a:extLst>
                </a:gridCol>
              </a:tblGrid>
              <a:tr h="935330">
                <a:tc>
                  <a:txBody>
                    <a:bodyPr/>
                    <a:lstStyle/>
                    <a:p>
                      <a:pPr algn="ctr" rtl="0"/>
                      <a:endParaRPr lang="it-IT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000" noProof="0" dirty="0"/>
                        <a:t>File 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000" noProof="0" dirty="0"/>
                        <a:t>File Tabelle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435894"/>
                  </a:ext>
                </a:extLst>
              </a:tr>
              <a:tr h="935330">
                <a:tc>
                  <a:txBody>
                    <a:bodyPr/>
                    <a:lstStyle/>
                    <a:p>
                      <a:pPr algn="ctr" rtl="0"/>
                      <a:r>
                        <a:rPr lang="it-IT" sz="2000" b="1" noProof="0" dirty="0"/>
                        <a:t>Numero totale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 dirty="0"/>
                        <a:t>9372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/>
                        <a:t>9490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988574"/>
                  </a:ext>
                </a:extLst>
              </a:tr>
              <a:tr h="935330">
                <a:tc>
                  <a:txBody>
                    <a:bodyPr/>
                    <a:lstStyle/>
                    <a:p>
                      <a:pPr algn="ctr" rtl="0"/>
                      <a:r>
                        <a:rPr lang="it-IT" sz="2000" b="1" noProof="0" dirty="0"/>
                        <a:t>Numero duplicati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 dirty="0"/>
                        <a:t>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 dirty="0"/>
                        <a:t>175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418749"/>
                  </a:ext>
                </a:extLst>
              </a:tr>
              <a:tr h="935330">
                <a:tc>
                  <a:txBody>
                    <a:bodyPr/>
                    <a:lstStyle/>
                    <a:p>
                      <a:pPr algn="ctr" rtl="0"/>
                      <a:r>
                        <a:rPr lang="it-IT" sz="2000" b="1" noProof="0" dirty="0"/>
                        <a:t>Numero malformati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2400" noProof="0" dirty="0"/>
                        <a:t>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791997"/>
                  </a:ext>
                </a:extLst>
              </a:tr>
            </a:tbl>
          </a:graphicData>
        </a:graphic>
      </p:graphicFrame>
      <p:sp>
        <p:nvSpPr>
          <p:cNvPr id="64" name="Segnaposto data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66" name="Segnaposto numero diapositiva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5A126D-C871-8626-E1EB-EFC9E58D8758}"/>
              </a:ext>
            </a:extLst>
          </p:cNvPr>
          <p:cNvSpPr txBox="1"/>
          <p:nvPr/>
        </p:nvSpPr>
        <p:spPr>
          <a:xfrm>
            <a:off x="3342200" y="5795463"/>
            <a:ext cx="550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Sono stati utilizzati i file JSON ottenuti dal Progetto 1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C1071D54-3226-40E9-EBC9-05FB1E557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 rtl="0"/>
            <a:r>
              <a:rPr lang="it-IT"/>
              <a:t>Ingegneria dei dati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89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67275C4B-9A9C-DED9-18AB-165A11CBE11E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167816ED-3DF8-0873-A7A0-DF511DB2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solidFill>
                  <a:schemeClr val="accent1">
                    <a:lumMod val="50000"/>
                    <a:alpha val="75000"/>
                  </a:schemeClr>
                </a:solidFill>
              </a:rPr>
              <a:t>Soluzioni Realizzazione Motore di Ricerca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C4D6A2-101F-D2B4-3A63-334B1601F4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44247E-6E6E-D5BB-5B7C-934AE4057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9F67BC-0274-4BE1-FBA3-A25B81723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4471B3-5214-A943-3915-6D4714B59D4D}"/>
              </a:ext>
            </a:extLst>
          </p:cNvPr>
          <p:cNvSpPr txBox="1"/>
          <p:nvPr/>
        </p:nvSpPr>
        <p:spPr>
          <a:xfrm>
            <a:off x="258792" y="1673939"/>
            <a:ext cx="1167441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800" b="1" dirty="0">
                <a:solidFill>
                  <a:schemeClr val="accent1">
                    <a:lumMod val="50000"/>
                  </a:schemeClr>
                </a:solidFill>
              </a:rPr>
              <a:t>Apache Lucene:</a:t>
            </a:r>
            <a:r>
              <a:rPr lang="it-IT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libreria software open-source, scritta in Java, progettata per supportare l'indicizzazione e la ricerca full-text ad alte prestazioni.</a:t>
            </a:r>
            <a:r>
              <a:rPr lang="it-IT" sz="28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8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800" b="1" dirty="0">
                <a:solidFill>
                  <a:schemeClr val="accent1">
                    <a:lumMod val="50000"/>
                  </a:schemeClr>
                </a:solidFill>
              </a:rPr>
              <a:t>Modelli di Linguaggio:</a:t>
            </a:r>
            <a:r>
              <a:rPr lang="it-IT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per questa categoria sono stati utilizzati diversi modelli.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BERT base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(110M parametri)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DistilBert</a:t>
            </a: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(67M parametri)</a:t>
            </a:r>
            <a:endParaRPr lang="it-IT" sz="26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SciBert</a:t>
            </a: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(110M parametri)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MPNet</a:t>
            </a: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base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(109M parametri)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T5 Large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(335M parametri)</a:t>
            </a:r>
            <a:endParaRPr lang="it-IT" sz="26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MiniLM-L6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(22M parametri)</a:t>
            </a:r>
            <a:endParaRPr lang="it-IT" sz="26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MiniLM-L12 </a:t>
            </a:r>
            <a:r>
              <a:rPr lang="it-IT" sz="2600" dirty="0">
                <a:solidFill>
                  <a:schemeClr val="accent1">
                    <a:lumMod val="50000"/>
                  </a:schemeClr>
                </a:solidFill>
              </a:rPr>
              <a:t>(33M parametri)</a:t>
            </a:r>
            <a:endParaRPr lang="it-IT" sz="26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ACEB2A7-5DAA-39A1-BB06-580BA411D36C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0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17251-59F6-B08C-1228-DE891D2D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34314D-762C-7A01-620D-5CA16B3FC480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55A4DF6B-9B0A-2C0D-1E1D-A6E2DEAA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Modelli di Linguaggio - </a:t>
            </a:r>
            <a:r>
              <a:rPr lang="it-IT" b="1" dirty="0" err="1">
                <a:solidFill>
                  <a:schemeClr val="accent1">
                    <a:lumMod val="50000"/>
                    <a:alpha val="75000"/>
                  </a:schemeClr>
                </a:solidFill>
              </a:rPr>
              <a:t>Embedding</a:t>
            </a:r>
            <a:r>
              <a:rPr lang="it-IT" b="1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 e Indicizzazione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CB0E30-F1F7-52FD-3A97-87D836D783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542CF8-6EAA-E87B-3A74-71742E63D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85C72F-A268-CC60-7284-3215F74F5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A26FB12-2A73-F505-30E6-837017C3F58B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E8D54D-75BB-1821-13A9-C6FEF201C637}"/>
              </a:ext>
            </a:extLst>
          </p:cNvPr>
          <p:cNvSpPr txBox="1"/>
          <p:nvPr/>
        </p:nvSpPr>
        <p:spPr>
          <a:xfrm>
            <a:off x="72962" y="2183248"/>
            <a:ext cx="2759138" cy="2677656"/>
          </a:xfrm>
          <a:prstGeom prst="rect">
            <a:avLst/>
          </a:prstGeom>
          <a:gradFill>
            <a:gsLst>
              <a:gs pos="45000">
                <a:schemeClr val="accent1">
                  <a:lumMod val="25000"/>
                  <a:lumOff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Tabelle: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Html (puliti)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Didascalia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Referenze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Titolo paper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AA56F9-F58C-A520-CE70-AACD1BFEDE01}"/>
              </a:ext>
            </a:extLst>
          </p:cNvPr>
          <p:cNvSpPr txBox="1"/>
          <p:nvPr/>
        </p:nvSpPr>
        <p:spPr>
          <a:xfrm>
            <a:off x="0" y="1679507"/>
            <a:ext cx="304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Estrazione da JSON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529C56E-68CB-3F82-9B58-8B007A2794DC}"/>
              </a:ext>
            </a:extLst>
          </p:cNvPr>
          <p:cNvSpPr/>
          <p:nvPr/>
        </p:nvSpPr>
        <p:spPr>
          <a:xfrm>
            <a:off x="3047999" y="3141687"/>
            <a:ext cx="676337" cy="631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1CC81B9-E90B-0EC9-703A-844B22ADD12B}"/>
                  </a:ext>
                </a:extLst>
              </p:cNvPr>
              <p:cNvSpPr txBox="1"/>
              <p:nvPr/>
            </p:nvSpPr>
            <p:spPr>
              <a:xfrm>
                <a:off x="3834297" y="2294620"/>
                <a:ext cx="5019737" cy="2246769"/>
              </a:xfrm>
              <a:prstGeom prst="rect">
                <a:avLst/>
              </a:prstGeom>
              <a:gradFill>
                <a:gsLst>
                  <a:gs pos="45000">
                    <a:schemeClr val="accent1">
                      <a:lumMod val="25000"/>
                      <a:lumOff val="7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>
                    <a:solidFill>
                      <a:schemeClr val="bg1"/>
                    </a:solidFill>
                  </a:rPr>
                  <a:t>Per ogni Modello: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t-IT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28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800" b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1CC81B9-E90B-0EC9-703A-844B22AD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97" y="2294620"/>
                <a:ext cx="5019737" cy="2246769"/>
              </a:xfrm>
              <a:prstGeom prst="rect">
                <a:avLst/>
              </a:prstGeom>
              <a:blipFill>
                <a:blip r:embed="rId3"/>
                <a:stretch>
                  <a:fillRect l="-2171" t="-1867"/>
                </a:stretch>
              </a:blipFill>
              <a:ln w="381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073973F-423D-C810-4B28-73E34D1041E5}"/>
              </a:ext>
            </a:extLst>
          </p:cNvPr>
          <p:cNvSpPr txBox="1"/>
          <p:nvPr/>
        </p:nvSpPr>
        <p:spPr>
          <a:xfrm>
            <a:off x="5413040" y="1745965"/>
            <a:ext cx="186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Embedding</a:t>
            </a:r>
            <a:endParaRPr lang="it-IT" sz="2800" b="1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9EA1220-1021-6D05-B023-71B42B11C7E6}"/>
              </a:ext>
            </a:extLst>
          </p:cNvPr>
          <p:cNvSpPr txBox="1"/>
          <p:nvPr/>
        </p:nvSpPr>
        <p:spPr>
          <a:xfrm>
            <a:off x="9856231" y="2727310"/>
            <a:ext cx="2230166" cy="1384995"/>
          </a:xfrm>
          <a:prstGeom prst="rect">
            <a:avLst/>
          </a:prstGeom>
          <a:gradFill>
            <a:gsLst>
              <a:gs pos="45000">
                <a:schemeClr val="accent1">
                  <a:lumMod val="25000"/>
                  <a:lumOff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it-IT" sz="2800" b="1" dirty="0">
                <a:solidFill>
                  <a:schemeClr val="bg1"/>
                </a:solidFill>
              </a:rPr>
              <a:t>MILVUS</a:t>
            </a:r>
            <a:endParaRPr lang="it-IT" sz="2800" dirty="0">
              <a:solidFill>
                <a:schemeClr val="bg1"/>
              </a:solidFill>
            </a:endParaRPr>
          </a:p>
          <a:p>
            <a:pPr lvl="1"/>
            <a:endParaRPr lang="it-IT" sz="2800" dirty="0">
              <a:solidFill>
                <a:schemeClr val="bg1"/>
              </a:solidFill>
            </a:endParaRPr>
          </a:p>
          <a:p>
            <a:pPr lvl="1"/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C6F1770-DF3A-75D3-D352-F24AE76F4EA8}"/>
              </a:ext>
            </a:extLst>
          </p:cNvPr>
          <p:cNvSpPr txBox="1"/>
          <p:nvPr/>
        </p:nvSpPr>
        <p:spPr>
          <a:xfrm>
            <a:off x="9852394" y="1746250"/>
            <a:ext cx="223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Indicizzazione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66026CD-F3CA-9311-29FE-6D64156FE272}"/>
                  </a:ext>
                </a:extLst>
              </p:cNvPr>
              <p:cNvSpPr txBox="1"/>
              <p:nvPr/>
            </p:nvSpPr>
            <p:spPr>
              <a:xfrm>
                <a:off x="3344831" y="4684959"/>
                <a:ext cx="62625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bg1"/>
                    </a:solidFill>
                  </a:rPr>
                  <a:t>E’ stato preso in considerazione anche il titolo per concatenarlo ai vari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embedding</a:t>
                </a:r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it-IT" sz="2400" dirty="0">
                    <a:solidFill>
                      <a:schemeClr val="bg1"/>
                    </a:solidFill>
                  </a:rPr>
                  <a:t>(nell’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embedding</a:t>
                </a:r>
                <a:r>
                  <a:rPr lang="it-IT" sz="2400" dirty="0">
                    <a:solidFill>
                      <a:schemeClr val="bg1"/>
                    </a:solidFill>
                  </a:rPr>
                  <a:t> pesato è stato concatenato 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66026CD-F3CA-9311-29FE-6D64156F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831" y="4684959"/>
                <a:ext cx="6262516" cy="1200329"/>
              </a:xfrm>
              <a:prstGeom prst="rect">
                <a:avLst/>
              </a:prstGeom>
              <a:blipFill>
                <a:blip r:embed="rId4"/>
                <a:stretch>
                  <a:fillRect l="-682" t="-4082" r="-1071" b="-117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Elemento grafico 21" descr="Database con riempimento a tinta unita">
            <a:extLst>
              <a:ext uri="{FF2B5EF4-FFF2-40B4-BE49-F238E27FC236}">
                <a16:creationId xmlns:a16="http://schemas.microsoft.com/office/drawing/2014/main" id="{56E1788A-73AE-FA70-D933-D4F59BDF8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2132" y="3151315"/>
            <a:ext cx="878363" cy="878363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10CF82BB-5C41-7142-D510-188F1923435D}"/>
              </a:ext>
            </a:extLst>
          </p:cNvPr>
          <p:cNvSpPr/>
          <p:nvPr/>
        </p:nvSpPr>
        <p:spPr>
          <a:xfrm>
            <a:off x="9019764" y="3138685"/>
            <a:ext cx="676337" cy="631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</p:spTree>
    <p:extLst>
      <p:ext uri="{BB962C8B-B14F-4D97-AF65-F5344CB8AC3E}">
        <p14:creationId xmlns:p14="http://schemas.microsoft.com/office/powerpoint/2010/main" val="3542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7" grpId="0" animBg="1"/>
      <p:bldP spid="2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67301-5955-BB66-E330-6661E7CF4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A4428E9E-1DA2-5F11-BD78-3EC6C65153D9}"/>
              </a:ext>
            </a:extLst>
          </p:cNvPr>
          <p:cNvSpPr/>
          <p:nvPr/>
        </p:nvSpPr>
        <p:spPr>
          <a:xfrm>
            <a:off x="6756678" y="1877254"/>
            <a:ext cx="2374902" cy="218604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5056BA8-7A30-F5AC-C378-98B6CFA9890B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D690213C-123F-A7D1-F5B5-6BCBC459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Modelli </a:t>
            </a:r>
            <a:r>
              <a:rPr lang="it-IT" b="1">
                <a:solidFill>
                  <a:schemeClr val="accent1">
                    <a:lumMod val="50000"/>
                    <a:alpha val="75000"/>
                  </a:schemeClr>
                </a:solidFill>
              </a:rPr>
              <a:t>di </a:t>
            </a:r>
            <a:r>
              <a:rPr lang="it-IT" b="1" dirty="0">
                <a:solidFill>
                  <a:schemeClr val="accent1">
                    <a:lumMod val="50000"/>
                    <a:alpha val="75000"/>
                  </a:schemeClr>
                </a:solidFill>
              </a:rPr>
              <a:t>Linguaggio - Interrogazione</a:t>
            </a:r>
            <a:endParaRPr lang="it-IT" b="1">
              <a:solidFill>
                <a:schemeClr val="accent1">
                  <a:lumMod val="50000"/>
                  <a:alpha val="75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5A62F4-3413-CAFC-9566-C5B00076CE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AFEF0A-9BB2-0720-CD64-CA823EDF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B0DF24-ECF9-631F-6D6B-FB7A6C289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F61B7F8-D982-67E9-C4D6-4B6821998CF0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9D8C2C9-A862-2611-E6A2-FBCC064D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2" y="1971675"/>
            <a:ext cx="4630708" cy="20961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gradFill>
              <a:gsLst>
                <a:gs pos="18000">
                  <a:schemeClr val="bg2">
                    <a:lumMod val="75000"/>
                    <a:lumOff val="25000"/>
                  </a:schemeClr>
                </a:gs>
                <a:gs pos="74000">
                  <a:schemeClr val="bg2">
                    <a:lumMod val="90000"/>
                    <a:lumOff val="10000"/>
                  </a:schemeClr>
                </a:gs>
                <a:gs pos="8300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1"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5F5DEC58-D0A5-43B4-9CCF-E57F6720016A}"/>
              </a:ext>
            </a:extLst>
          </p:cNvPr>
          <p:cNvSpPr/>
          <p:nvPr/>
        </p:nvSpPr>
        <p:spPr>
          <a:xfrm>
            <a:off x="5470598" y="2468697"/>
            <a:ext cx="879538" cy="819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Elemento grafico 20" descr="Ingranaggi con riempimento a tinta unita">
            <a:extLst>
              <a:ext uri="{FF2B5EF4-FFF2-40B4-BE49-F238E27FC236}">
                <a16:creationId xmlns:a16="http://schemas.microsoft.com/office/drawing/2014/main" id="{2D57F8E8-AF30-75DE-1F3E-056702C43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4715" y="2575042"/>
            <a:ext cx="1395664" cy="139566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87C6ECC-9D8A-7C12-F1B9-16B79BD83E98}"/>
              </a:ext>
            </a:extLst>
          </p:cNvPr>
          <p:cNvSpPr txBox="1"/>
          <p:nvPr/>
        </p:nvSpPr>
        <p:spPr>
          <a:xfrm>
            <a:off x="6756678" y="1975796"/>
            <a:ext cx="245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>
                <a:solidFill>
                  <a:schemeClr val="bg1"/>
                </a:solidFill>
              </a:rPr>
              <a:t>Search</a:t>
            </a:r>
            <a:r>
              <a:rPr lang="it-IT" sz="3200" b="1">
                <a:solidFill>
                  <a:schemeClr val="bg1"/>
                </a:solidFill>
              </a:rPr>
              <a:t> Engine</a:t>
            </a:r>
          </a:p>
        </p:txBody>
      </p:sp>
      <p:sp>
        <p:nvSpPr>
          <p:cNvPr id="24" name="Freccia curva 23">
            <a:extLst>
              <a:ext uri="{FF2B5EF4-FFF2-40B4-BE49-F238E27FC236}">
                <a16:creationId xmlns:a16="http://schemas.microsoft.com/office/drawing/2014/main" id="{23E0A71D-D590-03CC-C409-1F929D6B613C}"/>
              </a:ext>
            </a:extLst>
          </p:cNvPr>
          <p:cNvSpPr/>
          <p:nvPr/>
        </p:nvSpPr>
        <p:spPr>
          <a:xfrm rot="5400000">
            <a:off x="9523715" y="2836285"/>
            <a:ext cx="1447800" cy="1254745"/>
          </a:xfrm>
          <a:prstGeom prst="bentArrow">
            <a:avLst>
              <a:gd name="adj1" fmla="val 25000"/>
              <a:gd name="adj2" fmla="val 2449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CDE3935-7DFA-103F-85F4-669830E4D577}"/>
              </a:ext>
            </a:extLst>
          </p:cNvPr>
          <p:cNvSpPr/>
          <p:nvPr/>
        </p:nvSpPr>
        <p:spPr>
          <a:xfrm>
            <a:off x="9199164" y="4428767"/>
            <a:ext cx="2903507" cy="167464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E480BA6-07AF-4CF9-6B95-0917BFC25550}"/>
              </a:ext>
            </a:extLst>
          </p:cNvPr>
          <p:cNvSpPr txBox="1"/>
          <p:nvPr/>
        </p:nvSpPr>
        <p:spPr>
          <a:xfrm>
            <a:off x="9162144" y="4475205"/>
            <a:ext cx="307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>
                <a:solidFill>
                  <a:schemeClr val="bg1"/>
                </a:solidFill>
              </a:rPr>
              <a:t>Embedding</a:t>
            </a:r>
            <a:r>
              <a:rPr lang="it-IT" sz="3200" b="1">
                <a:solidFill>
                  <a:schemeClr val="bg1"/>
                </a:solidFill>
              </a:rPr>
              <a:t> query</a:t>
            </a:r>
          </a:p>
        </p:txBody>
      </p:sp>
      <p:pic>
        <p:nvPicPr>
          <p:cNvPr id="29" name="Elemento grafico 28" descr="Grafico lineare con riempimento a tinta unita">
            <a:extLst>
              <a:ext uri="{FF2B5EF4-FFF2-40B4-BE49-F238E27FC236}">
                <a16:creationId xmlns:a16="http://schemas.microsoft.com/office/drawing/2014/main" id="{0C77CC9B-F623-A22C-D15E-E56920E37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52745" y="5040234"/>
            <a:ext cx="914400" cy="914400"/>
          </a:xfrm>
          <a:prstGeom prst="rect">
            <a:avLst/>
          </a:prstGeom>
          <a:effectLst/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626BD36E-B39A-C876-3394-7F213D8FBCA3}"/>
              </a:ext>
            </a:extLst>
          </p:cNvPr>
          <p:cNvSpPr/>
          <p:nvPr/>
        </p:nvSpPr>
        <p:spPr>
          <a:xfrm rot="10800000">
            <a:off x="7957166" y="4825167"/>
            <a:ext cx="879538" cy="819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FEAA0DE-4529-9134-E662-6236048B61D2}"/>
              </a:ext>
            </a:extLst>
          </p:cNvPr>
          <p:cNvSpPr/>
          <p:nvPr/>
        </p:nvSpPr>
        <p:spPr>
          <a:xfrm>
            <a:off x="4688976" y="4427544"/>
            <a:ext cx="2903507" cy="167464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ADA4D52-7B2A-D95C-39AE-0017A13C5389}"/>
              </a:ext>
            </a:extLst>
          </p:cNvPr>
          <p:cNvSpPr txBox="1"/>
          <p:nvPr/>
        </p:nvSpPr>
        <p:spPr>
          <a:xfrm>
            <a:off x="4868176" y="4461393"/>
            <a:ext cx="258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KNN (coseno)</a:t>
            </a:r>
          </a:p>
        </p:txBody>
      </p:sp>
      <p:pic>
        <p:nvPicPr>
          <p:cNvPr id="36" name="Elemento grafico 35" descr="Priorità con riempimento a tinta unita">
            <a:extLst>
              <a:ext uri="{FF2B5EF4-FFF2-40B4-BE49-F238E27FC236}">
                <a16:creationId xmlns:a16="http://schemas.microsoft.com/office/drawing/2014/main" id="{5CBC7C31-5FCF-2A52-1F3E-9BDC8E06A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6387" y="5058354"/>
            <a:ext cx="914400" cy="914400"/>
          </a:xfrm>
          <a:prstGeom prst="rect">
            <a:avLst/>
          </a:prstGeom>
        </p:spPr>
      </p:pic>
      <p:sp>
        <p:nvSpPr>
          <p:cNvPr id="37" name="Freccia curva 36">
            <a:extLst>
              <a:ext uri="{FF2B5EF4-FFF2-40B4-BE49-F238E27FC236}">
                <a16:creationId xmlns:a16="http://schemas.microsoft.com/office/drawing/2014/main" id="{D4B9CDCC-1A9F-A076-6184-B705F396C64F}"/>
              </a:ext>
            </a:extLst>
          </p:cNvPr>
          <p:cNvSpPr/>
          <p:nvPr/>
        </p:nvSpPr>
        <p:spPr>
          <a:xfrm rot="16200000">
            <a:off x="3041649" y="4084701"/>
            <a:ext cx="1295174" cy="1707005"/>
          </a:xfrm>
          <a:prstGeom prst="bentArrow">
            <a:avLst>
              <a:gd name="adj1" fmla="val 21947"/>
              <a:gd name="adj2" fmla="val 2449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4BD02FC-61CD-AA0F-C4AF-C008C7CFC596}"/>
              </a:ext>
            </a:extLst>
          </p:cNvPr>
          <p:cNvSpPr txBox="1"/>
          <p:nvPr/>
        </p:nvSpPr>
        <p:spPr>
          <a:xfrm>
            <a:off x="58525" y="4223112"/>
            <a:ext cx="270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accent1">
                    <a:lumMod val="50000"/>
                  </a:schemeClr>
                </a:solidFill>
              </a:rPr>
              <a:t>Interfaccia Utente</a:t>
            </a:r>
          </a:p>
        </p:txBody>
      </p:sp>
      <p:pic>
        <p:nvPicPr>
          <p:cNvPr id="40" name="Elemento grafico 39" descr="Utente con riempimento a tinta unita">
            <a:extLst>
              <a:ext uri="{FF2B5EF4-FFF2-40B4-BE49-F238E27FC236}">
                <a16:creationId xmlns:a16="http://schemas.microsoft.com/office/drawing/2014/main" id="{D05E80DA-2EF2-DA47-03D4-8B493590C8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872" y="47221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7" grpId="0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9E060-C98C-4DEB-1C8D-D3A520B7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8B24F3CF-AEBB-4B47-2610-12CC2405FBAE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37BC82E3-42BB-5BC5-9C5C-0058F605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solidFill>
                  <a:schemeClr val="accent1">
                    <a:lumMod val="50000"/>
                    <a:alpha val="75000"/>
                  </a:schemeClr>
                </a:solidFill>
              </a:rPr>
              <a:t>Ground truth e Sistema Ibrido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F40509-CCC9-0590-F86D-589B00FF07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84D511-24FD-E041-6B6F-F15D9E751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BDF680-AD00-A5F4-9500-440237064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819B54-7779-70E6-4FC3-486F90EB645B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03F26F-E836-5F09-7668-4BABA6593556}"/>
              </a:ext>
            </a:extLst>
          </p:cNvPr>
          <p:cNvSpPr txBox="1"/>
          <p:nvPr/>
        </p:nvSpPr>
        <p:spPr>
          <a:xfrm>
            <a:off x="838200" y="1775984"/>
            <a:ext cx="10642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Prima di mostrare i risultati del sistema è utile dare la giusta importanza alla creazione </a:t>
            </a:r>
            <a:r>
              <a:rPr lang="it-IT" sz="2800" b="1" dirty="0">
                <a:solidFill>
                  <a:schemeClr val="bg1"/>
                </a:solidFill>
              </a:rPr>
              <a:t>del ground truth</a:t>
            </a:r>
            <a:r>
              <a:rPr lang="it-IT" sz="2800" dirty="0">
                <a:solidFill>
                  <a:schemeClr val="bg1"/>
                </a:solidFill>
              </a:rPr>
              <a:t>. E’ stato utilizzato il sistema del Progetto 2 per cercare paper su macro-argomenti.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In seguito sono state selezionate </a:t>
            </a:r>
            <a:r>
              <a:rPr lang="it-IT" sz="2800" b="1" dirty="0">
                <a:solidFill>
                  <a:schemeClr val="bg1"/>
                </a:solidFill>
              </a:rPr>
              <a:t>56 tabelle</a:t>
            </a:r>
            <a:r>
              <a:rPr lang="it-IT" sz="2800" dirty="0">
                <a:solidFill>
                  <a:schemeClr val="bg1"/>
                </a:solidFill>
              </a:rPr>
              <a:t>, le quali sono state analizzate e </a:t>
            </a:r>
            <a:r>
              <a:rPr lang="it-IT" sz="2800" b="1" dirty="0">
                <a:solidFill>
                  <a:schemeClr val="bg1"/>
                </a:solidFill>
              </a:rPr>
              <a:t>valutate</a:t>
            </a:r>
            <a:r>
              <a:rPr lang="it-IT" sz="2800" dirty="0">
                <a:solidFill>
                  <a:schemeClr val="bg1"/>
                </a:solidFill>
              </a:rPr>
              <a:t> sulla base di </a:t>
            </a:r>
            <a:r>
              <a:rPr lang="it-IT" sz="2800" b="1" dirty="0">
                <a:solidFill>
                  <a:schemeClr val="bg1"/>
                </a:solidFill>
              </a:rPr>
              <a:t>query specifiche.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E’ stata pensata inoltre, durante lo sviluppo, un’</a:t>
            </a:r>
            <a:r>
              <a:rPr lang="it-IT" sz="2800" b="1" dirty="0">
                <a:solidFill>
                  <a:schemeClr val="bg1"/>
                </a:solidFill>
              </a:rPr>
              <a:t>ulteriore soluzione</a:t>
            </a:r>
            <a:r>
              <a:rPr lang="it-IT" sz="2800" dirty="0">
                <a:solidFill>
                  <a:schemeClr val="bg1"/>
                </a:solidFill>
              </a:rPr>
              <a:t>, quella </a:t>
            </a:r>
            <a:r>
              <a:rPr lang="it-IT" sz="2800" b="1" dirty="0">
                <a:solidFill>
                  <a:schemeClr val="bg1"/>
                </a:solidFill>
              </a:rPr>
              <a:t>ibrida</a:t>
            </a:r>
            <a:r>
              <a:rPr lang="it-IT" sz="2800" dirty="0">
                <a:solidFill>
                  <a:schemeClr val="bg1"/>
                </a:solidFill>
              </a:rPr>
              <a:t>, che filtra i paper per argomento (SE Progetto 2) per poi passarle alle precedenti soluzioni.</a:t>
            </a:r>
          </a:p>
        </p:txBody>
      </p:sp>
    </p:spTree>
    <p:extLst>
      <p:ext uri="{BB962C8B-B14F-4D97-AF65-F5344CB8AC3E}">
        <p14:creationId xmlns:p14="http://schemas.microsoft.com/office/powerpoint/2010/main" val="30302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12E5A-83D4-1564-5F8E-3ED1E3A49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8425F9F-1CEE-C415-80EE-24B5CB72E9BA}"/>
              </a:ext>
            </a:extLst>
          </p:cNvPr>
          <p:cNvSpPr/>
          <p:nvPr/>
        </p:nvSpPr>
        <p:spPr>
          <a:xfrm>
            <a:off x="-87086" y="6313714"/>
            <a:ext cx="12366172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486F5C-CC7B-31B8-7888-B7566F4822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BE70EB-6CB1-EB12-F31E-0B31E3A0D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/>
              <a:t>Ingegneria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F3737B-9BE8-17F9-EF41-12300D1D4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r>
              <a:rPr lang="it-IT" noProof="0" dirty="0"/>
              <a:t>7</a:t>
            </a:r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6BF01F8-8189-52D7-D7AC-546761C3EDF4}"/>
              </a:ext>
            </a:extLst>
          </p:cNvPr>
          <p:cNvSpPr/>
          <p:nvPr/>
        </p:nvSpPr>
        <p:spPr>
          <a:xfrm>
            <a:off x="-43543" y="-18384"/>
            <a:ext cx="12279086" cy="544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3B7280-D564-5CF2-EB40-E8963ED003FF}"/>
              </a:ext>
            </a:extLst>
          </p:cNvPr>
          <p:cNvSpPr txBox="1"/>
          <p:nvPr/>
        </p:nvSpPr>
        <p:spPr>
          <a:xfrm>
            <a:off x="753718" y="2328279"/>
            <a:ext cx="106845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dirty="0">
                <a:solidFill>
                  <a:schemeClr val="bg1"/>
                </a:solidFill>
              </a:rPr>
              <a:t> </a:t>
            </a:r>
            <a:r>
              <a:rPr lang="it-IT" sz="3300" b="1" dirty="0">
                <a:solidFill>
                  <a:schemeClr val="bg1"/>
                </a:solidFill>
              </a:rPr>
              <a:t>Query 1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NDCG on 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MovieLens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dataset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b="1" dirty="0">
                <a:solidFill>
                  <a:schemeClr val="bg1"/>
                </a:solidFill>
              </a:rPr>
              <a:t> Query 2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Recommender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systems Recall 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Goodbook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dataset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dirty="0">
                <a:solidFill>
                  <a:schemeClr val="bg1"/>
                </a:solidFill>
              </a:rPr>
              <a:t> </a:t>
            </a:r>
            <a:r>
              <a:rPr lang="it-IT" sz="3300" b="1" dirty="0">
                <a:solidFill>
                  <a:schemeClr val="bg1"/>
                </a:solidFill>
              </a:rPr>
              <a:t>Query 3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Recommender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systems MRR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b="1" dirty="0">
                <a:solidFill>
                  <a:schemeClr val="bg1"/>
                </a:solidFill>
              </a:rPr>
              <a:t> Query 4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Deep Learning Apple Flower dataset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dirty="0">
                <a:solidFill>
                  <a:schemeClr val="bg1"/>
                </a:solidFill>
              </a:rPr>
              <a:t> </a:t>
            </a:r>
            <a:r>
              <a:rPr lang="it-IT" sz="3300" b="1" dirty="0">
                <a:solidFill>
                  <a:schemeClr val="bg1"/>
                </a:solidFill>
              </a:rPr>
              <a:t>Query 5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Deep Learning  GPT-3 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precision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f1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3300" b="1" dirty="0">
                <a:solidFill>
                  <a:schemeClr val="bg1"/>
                </a:solidFill>
              </a:rPr>
              <a:t> Query 6</a:t>
            </a:r>
            <a:r>
              <a:rPr lang="it-IT" sz="3300" dirty="0">
                <a:solidFill>
                  <a:schemeClr val="bg1"/>
                </a:solidFill>
              </a:rPr>
              <a:t>: ‘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Deep Learning  GPT-3 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precision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f-</a:t>
            </a:r>
            <a:r>
              <a:rPr lang="it-IT" sz="3300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measure</a:t>
            </a:r>
            <a:r>
              <a:rPr lang="it-IT" sz="33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33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364398-8FE4-BACC-97BB-D55B03879309}"/>
              </a:ext>
            </a:extLst>
          </p:cNvPr>
          <p:cNvSpPr txBox="1"/>
          <p:nvPr/>
        </p:nvSpPr>
        <p:spPr>
          <a:xfrm>
            <a:off x="964095" y="719204"/>
            <a:ext cx="1026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>
                    <a:lumMod val="95000"/>
                    <a:lumOff val="5000"/>
                    <a:alpha val="75000"/>
                  </a:schemeClr>
                </a:solidFill>
              </a:rPr>
              <a:t>Query per Testare il Sistema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755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19EA7D6-235C-CBC0-3B97-0D05D7FF30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it-IT" b="0" i="0" dirty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dirty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8E7362-5EDC-7CA8-5BC0-B8523DE5E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it-IT" noProof="0" dirty="0"/>
              <a:t>Ingegneria dei dati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CC29EA-B1C2-FC38-06E8-22DDD24FC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it-IT" noProof="0" smtClean="0"/>
              <a:pPr rtl="0"/>
              <a:t>8</a:t>
            </a:fld>
            <a:endParaRPr lang="it-IT" noProof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EEC0473-F1E8-3FAB-A03B-5A8346B3D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97014"/>
              </p:ext>
            </p:extLst>
          </p:nvPr>
        </p:nvGraphicFramePr>
        <p:xfrm>
          <a:off x="1316217" y="616084"/>
          <a:ext cx="9559565" cy="55696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1913">
                  <a:extLst>
                    <a:ext uri="{9D8B030D-6E8A-4147-A177-3AD203B41FA5}">
                      <a16:colId xmlns:a16="http://schemas.microsoft.com/office/drawing/2014/main" val="2375577901"/>
                    </a:ext>
                  </a:extLst>
                </a:gridCol>
                <a:gridCol w="1911913">
                  <a:extLst>
                    <a:ext uri="{9D8B030D-6E8A-4147-A177-3AD203B41FA5}">
                      <a16:colId xmlns:a16="http://schemas.microsoft.com/office/drawing/2014/main" val="487738198"/>
                    </a:ext>
                  </a:extLst>
                </a:gridCol>
                <a:gridCol w="1911913">
                  <a:extLst>
                    <a:ext uri="{9D8B030D-6E8A-4147-A177-3AD203B41FA5}">
                      <a16:colId xmlns:a16="http://schemas.microsoft.com/office/drawing/2014/main" val="71934901"/>
                    </a:ext>
                  </a:extLst>
                </a:gridCol>
                <a:gridCol w="1911913">
                  <a:extLst>
                    <a:ext uri="{9D8B030D-6E8A-4147-A177-3AD203B41FA5}">
                      <a16:colId xmlns:a16="http://schemas.microsoft.com/office/drawing/2014/main" val="452171278"/>
                    </a:ext>
                  </a:extLst>
                </a:gridCol>
                <a:gridCol w="1911913">
                  <a:extLst>
                    <a:ext uri="{9D8B030D-6E8A-4147-A177-3AD203B41FA5}">
                      <a16:colId xmlns:a16="http://schemas.microsoft.com/office/drawing/2014/main" val="3547186319"/>
                    </a:ext>
                  </a:extLst>
                </a:gridCol>
              </a:tblGrid>
              <a:tr h="618848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600" dirty="0"/>
                        <a:t>MRR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600" b="1" dirty="0"/>
                        <a:t>NDCG@5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600" dirty="0"/>
                        <a:t>NDCG@15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600" dirty="0"/>
                        <a:t>MAP@15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3314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Lucene BM25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70C0"/>
                          </a:solidFill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70C0"/>
                          </a:solidFill>
                        </a:rPr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70C0"/>
                          </a:solidFill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70C0"/>
                          </a:solidFill>
                        </a:rPr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18036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Bert </a:t>
                      </a:r>
                    </a:p>
                    <a:p>
                      <a:pPr algn="ctr"/>
                      <a:r>
                        <a:rPr lang="it-IT" sz="1400" b="1" dirty="0"/>
                        <a:t>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24860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DistilBert</a:t>
                      </a:r>
                      <a:r>
                        <a:rPr lang="it-IT" sz="2000" b="1" dirty="0"/>
                        <a:t> </a:t>
                      </a:r>
                    </a:p>
                    <a:p>
                      <a:pPr algn="ctr"/>
                      <a:r>
                        <a:rPr lang="it-IT" sz="1400" b="1" dirty="0"/>
                        <a:t>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899642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SciBert</a:t>
                      </a:r>
                      <a:r>
                        <a:rPr lang="it-IT" sz="2000" b="1" dirty="0"/>
                        <a:t> </a:t>
                      </a:r>
                    </a:p>
                    <a:p>
                      <a:pPr algn="ctr"/>
                      <a:r>
                        <a:rPr lang="it-IT" sz="1400" b="1" dirty="0"/>
                        <a:t>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257633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MPNet</a:t>
                      </a:r>
                      <a:r>
                        <a:rPr lang="it-IT" sz="2000" b="1" dirty="0"/>
                        <a:t> Base </a:t>
                      </a:r>
                      <a:r>
                        <a:rPr lang="it-IT" sz="1400" b="1" dirty="0"/>
                        <a:t>(T+C+R)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chemeClr val="bg1"/>
                          </a:solidFill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754628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L5 Large</a:t>
                      </a:r>
                    </a:p>
                    <a:p>
                      <a:pPr algn="ctr"/>
                      <a:r>
                        <a:rPr lang="it-IT" sz="1400" b="1" dirty="0"/>
                        <a:t>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dirty="0">
                          <a:solidFill>
                            <a:schemeClr val="bg1"/>
                          </a:solidFill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480860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MiniLM</a:t>
                      </a:r>
                      <a:r>
                        <a:rPr lang="it-IT" sz="2000" b="1" dirty="0"/>
                        <a:t> L6</a:t>
                      </a:r>
                    </a:p>
                    <a:p>
                      <a:pPr algn="ctr"/>
                      <a:r>
                        <a:rPr lang="it-IT" sz="1400" b="1" dirty="0"/>
                        <a:t>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B050"/>
                          </a:solidFill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B26634"/>
                          </a:solidFill>
                        </a:rPr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94877"/>
                  </a:ext>
                </a:extLst>
              </a:tr>
              <a:tr h="618848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 err="1"/>
                        <a:t>MiniLM</a:t>
                      </a:r>
                      <a:r>
                        <a:rPr lang="it-IT" sz="2000" b="1" dirty="0"/>
                        <a:t> L12</a:t>
                      </a:r>
                    </a:p>
                    <a:p>
                      <a:pPr algn="ctr"/>
                      <a:r>
                        <a:rPr lang="it-IT" sz="1400" b="1" dirty="0"/>
                        <a:t>(T+C+R)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B050"/>
                          </a:solidFill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rgbClr val="00B050"/>
                          </a:solidFill>
                        </a:rPr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7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12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Segnaposto grafico a barre">
            <a:extLst>
              <a:ext uri="{FF2B5EF4-FFF2-40B4-BE49-F238E27FC236}">
                <a16:creationId xmlns:a16="http://schemas.microsoft.com/office/drawing/2014/main" id="{CFFB332D-C417-4B0B-83E0-5DCBAA5DE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680402"/>
              </p:ext>
            </p:extLst>
          </p:nvPr>
        </p:nvGraphicFramePr>
        <p:xfrm>
          <a:off x="698897" y="1687866"/>
          <a:ext cx="10794206" cy="4507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Segnaposto data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it-IT" b="0" i="0" dirty="0">
                <a:solidFill>
                  <a:srgbClr val="6C757D"/>
                </a:solidFill>
                <a:effectLst/>
                <a:latin typeface="system-ui"/>
              </a:rPr>
              <a:t>© 2024 Team </a:t>
            </a:r>
            <a:r>
              <a:rPr lang="it-IT" b="0" i="0" dirty="0" err="1">
                <a:solidFill>
                  <a:srgbClr val="6C757D"/>
                </a:solidFill>
                <a:effectLst/>
                <a:latin typeface="system-ui"/>
              </a:rPr>
              <a:t>Forest</a:t>
            </a:r>
            <a:endParaRPr lang="it-IT"/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17ACCFE4-6616-458B-9535-BD522C934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it-IT"/>
              <a:t>Ingegneria dei dati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61029E2-EB42-72D1-FF60-C9E6E18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/>
          <a:lstStyle/>
          <a:p>
            <a:pPr algn="ctr" rtl="0"/>
            <a:r>
              <a:rPr lang="it-IT" b="1" dirty="0">
                <a:solidFill>
                  <a:schemeClr val="tx1">
                    <a:alpha val="75000"/>
                  </a:schemeClr>
                </a:solidFill>
              </a:rPr>
              <a:t>Confronto Modelli Migliori</a:t>
            </a:r>
          </a:p>
        </p:txBody>
      </p:sp>
    </p:spTree>
    <p:extLst>
      <p:ext uri="{BB962C8B-B14F-4D97-AF65-F5344CB8AC3E}">
        <p14:creationId xmlns:p14="http://schemas.microsoft.com/office/powerpoint/2010/main" val="15739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470_TF11653146_Win32" id="{5C2942BD-C3AF-49EE-B2F8-DDEF5A6A6481}" vid="{9B97B3CB-6F67-4944-940A-51BAD013A0E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0CBB4-731C-4440-BC54-D2076F57C87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Modello Pino</Template>
  <TotalTime>111</TotalTime>
  <Words>638</Words>
  <Application>Microsoft Office PowerPoint</Application>
  <PresentationFormat>Widescreen</PresentationFormat>
  <Paragraphs>172</Paragraphs>
  <Slides>11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Dante</vt:lpstr>
      <vt:lpstr>system-ui</vt:lpstr>
      <vt:lpstr>Wingdings</vt:lpstr>
      <vt:lpstr>PineVTI</vt:lpstr>
      <vt:lpstr>Motore di Ricerca per Tabelle Scientifiche HTML</vt:lpstr>
      <vt:lpstr>Analisi e pulizia dei dati</vt:lpstr>
      <vt:lpstr>Soluzioni Realizzazione Motore di Ricerca</vt:lpstr>
      <vt:lpstr>Modelli di Linguaggio - Embedding e Indicizzazione</vt:lpstr>
      <vt:lpstr>Modelli di Linguaggio - Interrogazione</vt:lpstr>
      <vt:lpstr>Ground truth e Sistema Ibrido</vt:lpstr>
      <vt:lpstr>Presentazione standard di PowerPoint</vt:lpstr>
      <vt:lpstr>Presentazione standard di PowerPoint</vt:lpstr>
      <vt:lpstr>Confronto Modelli Migliori</vt:lpstr>
      <vt:lpstr>Considerazioni Finali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di girolamo</dc:creator>
  <cp:lastModifiedBy>CARLO PROSERPIO</cp:lastModifiedBy>
  <cp:revision>12</cp:revision>
  <dcterms:created xsi:type="dcterms:W3CDTF">2024-11-29T10:29:37Z</dcterms:created>
  <dcterms:modified xsi:type="dcterms:W3CDTF">2024-12-05T12:42:35Z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